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327" r:id="rId4"/>
    <p:sldId id="328" r:id="rId5"/>
    <p:sldId id="329" r:id="rId6"/>
    <p:sldId id="345" r:id="rId7"/>
    <p:sldId id="346" r:id="rId8"/>
    <p:sldId id="347" r:id="rId9"/>
    <p:sldId id="348" r:id="rId10"/>
    <p:sldId id="286" r:id="rId11"/>
    <p:sldId id="326" r:id="rId12"/>
    <p:sldId id="349" r:id="rId13"/>
    <p:sldId id="350" r:id="rId14"/>
    <p:sldId id="351" r:id="rId15"/>
    <p:sldId id="352" r:id="rId16"/>
    <p:sldId id="353" r:id="rId17"/>
    <p:sldId id="354" r:id="rId18"/>
    <p:sldId id="355" r:id="rId19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78" y="9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31592" y="2104643"/>
            <a:ext cx="9360408" cy="4753356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2190476" cy="6857999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0" y="0"/>
            <a:ext cx="965200" cy="6858000"/>
          </a:xfrm>
          <a:custGeom>
            <a:avLst/>
            <a:gdLst/>
            <a:ahLst/>
            <a:cxnLst/>
            <a:rect l="l" t="t" r="r" b="b"/>
            <a:pathLst>
              <a:path w="965200" h="6858000">
                <a:moveTo>
                  <a:pt x="964691" y="0"/>
                </a:moveTo>
                <a:lnTo>
                  <a:pt x="0" y="0"/>
                </a:lnTo>
                <a:lnTo>
                  <a:pt x="0" y="6858000"/>
                </a:lnTo>
                <a:lnTo>
                  <a:pt x="964691" y="6858000"/>
                </a:lnTo>
                <a:lnTo>
                  <a:pt x="964691" y="0"/>
                </a:lnTo>
                <a:close/>
              </a:path>
            </a:pathLst>
          </a:custGeom>
          <a:solidFill>
            <a:srgbClr val="2C24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961644" y="0"/>
            <a:ext cx="43180" cy="6858000"/>
          </a:xfrm>
          <a:custGeom>
            <a:avLst/>
            <a:gdLst/>
            <a:ahLst/>
            <a:cxnLst/>
            <a:rect l="l" t="t" r="r" b="b"/>
            <a:pathLst>
              <a:path w="43180" h="6858000">
                <a:moveTo>
                  <a:pt x="0" y="6858000"/>
                </a:moveTo>
                <a:lnTo>
                  <a:pt x="42671" y="6858000"/>
                </a:lnTo>
                <a:lnTo>
                  <a:pt x="42671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004316" y="0"/>
            <a:ext cx="10372725" cy="6858000"/>
          </a:xfrm>
          <a:custGeom>
            <a:avLst/>
            <a:gdLst/>
            <a:ahLst/>
            <a:cxnLst/>
            <a:rect l="l" t="t" r="r" b="b"/>
            <a:pathLst>
              <a:path w="10372725" h="6858000">
                <a:moveTo>
                  <a:pt x="10372344" y="0"/>
                </a:moveTo>
                <a:lnTo>
                  <a:pt x="0" y="0"/>
                </a:lnTo>
                <a:lnTo>
                  <a:pt x="0" y="6858000"/>
                </a:lnTo>
                <a:lnTo>
                  <a:pt x="10372344" y="6858000"/>
                </a:lnTo>
                <a:lnTo>
                  <a:pt x="103723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1376660" y="0"/>
            <a:ext cx="27940" cy="6858000"/>
          </a:xfrm>
          <a:custGeom>
            <a:avLst/>
            <a:gdLst/>
            <a:ahLst/>
            <a:cxnLst/>
            <a:rect l="l" t="t" r="r" b="b"/>
            <a:pathLst>
              <a:path w="27940" h="6858000">
                <a:moveTo>
                  <a:pt x="27431" y="0"/>
                </a:moveTo>
                <a:lnTo>
                  <a:pt x="0" y="0"/>
                </a:lnTo>
                <a:lnTo>
                  <a:pt x="0" y="6858000"/>
                </a:lnTo>
                <a:lnTo>
                  <a:pt x="27431" y="6858000"/>
                </a:lnTo>
                <a:lnTo>
                  <a:pt x="27431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752591" y="778891"/>
            <a:ext cx="5277484" cy="5435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1" i="0">
                <a:solidFill>
                  <a:srgbClr val="2C241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1">
                <a:solidFill>
                  <a:srgbClr val="2C241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31592" y="2104643"/>
            <a:ext cx="9360408" cy="4753356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2190476" cy="6857999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0" y="0"/>
            <a:ext cx="965200" cy="6858000"/>
          </a:xfrm>
          <a:custGeom>
            <a:avLst/>
            <a:gdLst/>
            <a:ahLst/>
            <a:cxnLst/>
            <a:rect l="l" t="t" r="r" b="b"/>
            <a:pathLst>
              <a:path w="965200" h="6858000">
                <a:moveTo>
                  <a:pt x="964691" y="0"/>
                </a:moveTo>
                <a:lnTo>
                  <a:pt x="0" y="0"/>
                </a:lnTo>
                <a:lnTo>
                  <a:pt x="0" y="6858000"/>
                </a:lnTo>
                <a:lnTo>
                  <a:pt x="964691" y="6858000"/>
                </a:lnTo>
                <a:lnTo>
                  <a:pt x="964691" y="0"/>
                </a:lnTo>
                <a:close/>
              </a:path>
            </a:pathLst>
          </a:custGeom>
          <a:solidFill>
            <a:srgbClr val="2C24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961644" y="0"/>
            <a:ext cx="43180" cy="6858000"/>
          </a:xfrm>
          <a:custGeom>
            <a:avLst/>
            <a:gdLst/>
            <a:ahLst/>
            <a:cxnLst/>
            <a:rect l="l" t="t" r="r" b="b"/>
            <a:pathLst>
              <a:path w="43180" h="6858000">
                <a:moveTo>
                  <a:pt x="0" y="6858000"/>
                </a:moveTo>
                <a:lnTo>
                  <a:pt x="42671" y="6858000"/>
                </a:lnTo>
                <a:lnTo>
                  <a:pt x="42671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004316" y="0"/>
            <a:ext cx="10372725" cy="6858000"/>
          </a:xfrm>
          <a:custGeom>
            <a:avLst/>
            <a:gdLst/>
            <a:ahLst/>
            <a:cxnLst/>
            <a:rect l="l" t="t" r="r" b="b"/>
            <a:pathLst>
              <a:path w="10372725" h="6858000">
                <a:moveTo>
                  <a:pt x="10372344" y="0"/>
                </a:moveTo>
                <a:lnTo>
                  <a:pt x="0" y="0"/>
                </a:lnTo>
                <a:lnTo>
                  <a:pt x="0" y="6858000"/>
                </a:lnTo>
                <a:lnTo>
                  <a:pt x="10372344" y="6858000"/>
                </a:lnTo>
                <a:lnTo>
                  <a:pt x="103723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1376660" y="0"/>
            <a:ext cx="27940" cy="6858000"/>
          </a:xfrm>
          <a:custGeom>
            <a:avLst/>
            <a:gdLst/>
            <a:ahLst/>
            <a:cxnLst/>
            <a:rect l="l" t="t" r="r" b="b"/>
            <a:pathLst>
              <a:path w="27940" h="6858000">
                <a:moveTo>
                  <a:pt x="27431" y="0"/>
                </a:moveTo>
                <a:lnTo>
                  <a:pt x="0" y="0"/>
                </a:lnTo>
                <a:lnTo>
                  <a:pt x="0" y="6858000"/>
                </a:lnTo>
                <a:lnTo>
                  <a:pt x="27431" y="6858000"/>
                </a:lnTo>
                <a:lnTo>
                  <a:pt x="27431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00" b="1" i="0">
                <a:solidFill>
                  <a:srgbClr val="2C241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1" i="1">
                <a:solidFill>
                  <a:srgbClr val="2C241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00" b="1" i="0">
                <a:solidFill>
                  <a:srgbClr val="2C241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400" b="1" i="0">
                <a:solidFill>
                  <a:srgbClr val="2C241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31592" y="2104643"/>
            <a:ext cx="9360408" cy="4753356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2190476" cy="6857999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0" y="0"/>
            <a:ext cx="965200" cy="6858000"/>
          </a:xfrm>
          <a:custGeom>
            <a:avLst/>
            <a:gdLst/>
            <a:ahLst/>
            <a:cxnLst/>
            <a:rect l="l" t="t" r="r" b="b"/>
            <a:pathLst>
              <a:path w="965200" h="6858000">
                <a:moveTo>
                  <a:pt x="964691" y="0"/>
                </a:moveTo>
                <a:lnTo>
                  <a:pt x="0" y="0"/>
                </a:lnTo>
                <a:lnTo>
                  <a:pt x="0" y="6858000"/>
                </a:lnTo>
                <a:lnTo>
                  <a:pt x="964691" y="6858000"/>
                </a:lnTo>
                <a:lnTo>
                  <a:pt x="964691" y="0"/>
                </a:lnTo>
                <a:close/>
              </a:path>
            </a:pathLst>
          </a:custGeom>
          <a:solidFill>
            <a:srgbClr val="2C24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961644" y="0"/>
            <a:ext cx="6350" cy="6858000"/>
          </a:xfrm>
          <a:custGeom>
            <a:avLst/>
            <a:gdLst/>
            <a:ahLst/>
            <a:cxnLst/>
            <a:rect l="l" t="t" r="r" b="b"/>
            <a:pathLst>
              <a:path w="6350" h="6858000">
                <a:moveTo>
                  <a:pt x="0" y="6858000"/>
                </a:moveTo>
                <a:lnTo>
                  <a:pt x="6096" y="6858000"/>
                </a:lnTo>
                <a:lnTo>
                  <a:pt x="6096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67740" y="0"/>
            <a:ext cx="10372725" cy="6858000"/>
          </a:xfrm>
          <a:custGeom>
            <a:avLst/>
            <a:gdLst/>
            <a:ahLst/>
            <a:cxnLst/>
            <a:rect l="l" t="t" r="r" b="b"/>
            <a:pathLst>
              <a:path w="10372725" h="6858000">
                <a:moveTo>
                  <a:pt x="10372344" y="0"/>
                </a:moveTo>
                <a:lnTo>
                  <a:pt x="0" y="0"/>
                </a:lnTo>
                <a:lnTo>
                  <a:pt x="0" y="6858000"/>
                </a:lnTo>
                <a:lnTo>
                  <a:pt x="10372344" y="6858000"/>
                </a:lnTo>
                <a:lnTo>
                  <a:pt x="10372344" y="0"/>
                </a:lnTo>
                <a:close/>
              </a:path>
            </a:pathLst>
          </a:custGeom>
          <a:solidFill>
            <a:srgbClr val="2C241F">
              <a:alpha val="92156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1376660" y="0"/>
            <a:ext cx="27940" cy="6858000"/>
          </a:xfrm>
          <a:custGeom>
            <a:avLst/>
            <a:gdLst/>
            <a:ahLst/>
            <a:cxnLst/>
            <a:rect l="l" t="t" r="r" b="b"/>
            <a:pathLst>
              <a:path w="27940" h="6858000">
                <a:moveTo>
                  <a:pt x="27431" y="0"/>
                </a:moveTo>
                <a:lnTo>
                  <a:pt x="0" y="0"/>
                </a:lnTo>
                <a:lnTo>
                  <a:pt x="0" y="6858000"/>
                </a:lnTo>
                <a:lnTo>
                  <a:pt x="27431" y="6858000"/>
                </a:lnTo>
                <a:lnTo>
                  <a:pt x="27431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2831592" y="2104643"/>
            <a:ext cx="9360408" cy="4753356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0" y="0"/>
            <a:ext cx="12190476" cy="6857999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0" y="0"/>
            <a:ext cx="965200" cy="6858000"/>
          </a:xfrm>
          <a:custGeom>
            <a:avLst/>
            <a:gdLst/>
            <a:ahLst/>
            <a:cxnLst/>
            <a:rect l="l" t="t" r="r" b="b"/>
            <a:pathLst>
              <a:path w="965200" h="6858000">
                <a:moveTo>
                  <a:pt x="964691" y="0"/>
                </a:moveTo>
                <a:lnTo>
                  <a:pt x="0" y="0"/>
                </a:lnTo>
                <a:lnTo>
                  <a:pt x="0" y="6858000"/>
                </a:lnTo>
                <a:lnTo>
                  <a:pt x="964691" y="6858000"/>
                </a:lnTo>
                <a:lnTo>
                  <a:pt x="964691" y="0"/>
                </a:lnTo>
                <a:close/>
              </a:path>
            </a:pathLst>
          </a:custGeom>
          <a:solidFill>
            <a:srgbClr val="2C241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543936" y="778891"/>
            <a:ext cx="8487537" cy="5435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400" b="1" i="0">
                <a:solidFill>
                  <a:srgbClr val="2C241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448180" y="1559813"/>
            <a:ext cx="9581515" cy="47777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1">
                <a:solidFill>
                  <a:srgbClr val="2C241F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1644" y="0"/>
            <a:ext cx="8007350" cy="6858000"/>
            <a:chOff x="961644" y="0"/>
            <a:chExt cx="8007350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007364" y="0"/>
              <a:ext cx="7934325" cy="6858000"/>
            </a:xfrm>
            <a:custGeom>
              <a:avLst/>
              <a:gdLst/>
              <a:ahLst/>
              <a:cxnLst/>
              <a:rect l="l" t="t" r="r" b="b"/>
              <a:pathLst>
                <a:path w="7934325" h="6858000">
                  <a:moveTo>
                    <a:pt x="79339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7933944" y="6858000"/>
                  </a:lnTo>
                  <a:lnTo>
                    <a:pt x="7933944" y="0"/>
                  </a:lnTo>
                  <a:close/>
                </a:path>
              </a:pathLst>
            </a:custGeom>
            <a:solidFill>
              <a:srgbClr val="2C241F">
                <a:alpha val="92156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8941308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74496" y="2088896"/>
            <a:ext cx="2940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40" dirty="0">
                <a:solidFill>
                  <a:srgbClr val="F88556"/>
                </a:solidFill>
                <a:latin typeface="Lucida Sans Unicode"/>
                <a:cs typeface="Lucida Sans Unicode"/>
              </a:rPr>
              <a:t>◤</a:t>
            </a:r>
            <a:endParaRPr sz="2400">
              <a:latin typeface="Lucida Sans Unicode"/>
              <a:cs typeface="Lucida Sans Unicode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487932" y="2193163"/>
            <a:ext cx="6972046" cy="84382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r">
              <a:lnSpc>
                <a:spcPct val="100000"/>
              </a:lnSpc>
              <a:spcBef>
                <a:spcPts val="100"/>
              </a:spcBef>
            </a:pPr>
            <a:r>
              <a:rPr lang="tr-TR" sz="5400" b="0" spc="-30" dirty="0" smtClean="0">
                <a:solidFill>
                  <a:srgbClr val="FFFFFF"/>
                </a:solidFill>
                <a:latin typeface="Microsoft Sans Serif"/>
                <a:cs typeface="Microsoft Sans Serif"/>
              </a:rPr>
              <a:t>Kablosuz Ağ Güvenliği</a:t>
            </a:r>
            <a:endParaRPr sz="5400" dirty="0">
              <a:latin typeface="Microsoft Sans Serif"/>
              <a:cs typeface="Microsoft Sans Serif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933825" y="4997727"/>
            <a:ext cx="4526915" cy="522579"/>
          </a:xfrm>
          <a:prstGeom prst="rect">
            <a:avLst/>
          </a:prstGeom>
        </p:spPr>
        <p:txBody>
          <a:bodyPr vert="horz" wrap="square" lIns="0" tIns="151765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195"/>
              </a:spcBef>
            </a:pPr>
            <a:r>
              <a:rPr lang="tr-TR" sz="2400" spc="-10" dirty="0" smtClean="0">
                <a:solidFill>
                  <a:srgbClr val="FFFFFF"/>
                </a:solidFill>
                <a:latin typeface="Microsoft Sans Serif"/>
                <a:cs typeface="Microsoft Sans Serif"/>
              </a:rPr>
              <a:t>2025</a:t>
            </a:r>
            <a:endParaRPr sz="2400" dirty="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51305" y="2991739"/>
            <a:ext cx="2266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Lucida Sans Unicode"/>
                <a:cs typeface="Lucida Sans Unicode"/>
              </a:rPr>
              <a:t>◤</a:t>
            </a:r>
            <a:endParaRPr sz="1800">
              <a:latin typeface="Lucida Sans Unicode"/>
              <a:cs typeface="Lucida Sans Unicode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618488" y="3968496"/>
            <a:ext cx="9380220" cy="62865"/>
          </a:xfrm>
          <a:custGeom>
            <a:avLst/>
            <a:gdLst/>
            <a:ahLst/>
            <a:cxnLst/>
            <a:rect l="l" t="t" r="r" b="b"/>
            <a:pathLst>
              <a:path w="9380220" h="62864">
                <a:moveTo>
                  <a:pt x="9380219" y="0"/>
                </a:moveTo>
                <a:lnTo>
                  <a:pt x="0" y="0"/>
                </a:lnTo>
                <a:lnTo>
                  <a:pt x="0" y="62483"/>
                </a:lnTo>
                <a:lnTo>
                  <a:pt x="9380219" y="62483"/>
                </a:lnTo>
                <a:lnTo>
                  <a:pt x="9380219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781936" y="3089224"/>
            <a:ext cx="9233535" cy="7721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tr-TR" sz="4900" dirty="0" smtClean="0">
                <a:solidFill>
                  <a:srgbClr val="FFFFFF"/>
                </a:solidFill>
                <a:latin typeface="Microsoft Sans Serif"/>
                <a:cs typeface="Microsoft Sans Serif"/>
              </a:rPr>
              <a:t>Saldırı Araçları</a:t>
            </a:r>
            <a:endParaRPr sz="4900" dirty="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61202" y="6081471"/>
            <a:ext cx="140335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Microsoft Sans Serif"/>
                <a:cs typeface="Microsoft Sans Serif"/>
              </a:rPr>
              <a:t>23.09.2025</a:t>
            </a:r>
            <a:endParaRPr sz="80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82600" y="170179"/>
            <a:ext cx="27876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5" dirty="0">
                <a:solidFill>
                  <a:srgbClr val="FFFFFF"/>
                </a:solidFill>
                <a:latin typeface="Microsoft Sans Serif"/>
                <a:cs typeface="Microsoft Sans Serif"/>
              </a:rPr>
              <a:t>31</a:t>
            </a:r>
            <a:endParaRPr sz="18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0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2543936" y="778891"/>
            <a:ext cx="8487537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Saldırı Araçları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633" y="2112955"/>
            <a:ext cx="8964684" cy="350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53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0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2543936" y="778891"/>
            <a:ext cx="8487537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Saldırı Araçları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8315" y="1846495"/>
            <a:ext cx="8993165" cy="433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199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0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2543936" y="778891"/>
            <a:ext cx="8487537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Saldırı Araçları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1674" y="1481984"/>
            <a:ext cx="6247127" cy="537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43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0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2543936" y="778891"/>
            <a:ext cx="8487537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Saldırı Araçları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6587" y="1571019"/>
            <a:ext cx="5781585" cy="522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561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0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2543936" y="778891"/>
            <a:ext cx="8487537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Saldırı Araçları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1723" y="1551987"/>
            <a:ext cx="7028077" cy="522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558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0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2543936" y="778891"/>
            <a:ext cx="8487537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Saldırı Araçları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5872" y="1571019"/>
            <a:ext cx="6955862" cy="511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4442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0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2543936" y="778891"/>
            <a:ext cx="8487537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Saldırı Araçları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1147" y="1571019"/>
            <a:ext cx="6916832" cy="513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947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0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2543936" y="778891"/>
            <a:ext cx="8487537" cy="53540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Savunma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0098" y="2146049"/>
            <a:ext cx="8273781" cy="359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153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-2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spc="-10" dirty="0" smtClean="0">
                <a:latin typeface="+mn-lt"/>
              </a:rPr>
              <a:t>Kablosuz Ağ Güvenliği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2500" y="1728432"/>
            <a:ext cx="5335526" cy="45580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-2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/>
              <a:t>WEP Kimlik Doğrulaması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1784" y="1607538"/>
            <a:ext cx="7405866" cy="517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503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-2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Kablosuz Ağ Saldırı Çeşitleri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200" y="2140021"/>
            <a:ext cx="9259376" cy="333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444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-2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Erişim Kontrolü Saldırıları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9806" y="1972401"/>
            <a:ext cx="8587214" cy="391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114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-2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Gizlilik Saldırıları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5249" y="2101342"/>
            <a:ext cx="9438936" cy="3038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301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-2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Bütünlük Doğrulama Saldırıları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9481" y="2021105"/>
            <a:ext cx="9036933" cy="320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560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-2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Kimlik Doğrulama Saldırıları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079" y="1779912"/>
            <a:ext cx="5790317" cy="4761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26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831592" y="2104643"/>
              <a:ext cx="9360408" cy="4753356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12190476" cy="68579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0"/>
              <a:ext cx="965200" cy="6858000"/>
            </a:xfrm>
            <a:custGeom>
              <a:avLst/>
              <a:gdLst/>
              <a:ahLst/>
              <a:cxnLst/>
              <a:rect l="l" t="t" r="r" b="b"/>
              <a:pathLst>
                <a:path w="965200" h="6858000">
                  <a:moveTo>
                    <a:pt x="96469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964691" y="6858000"/>
                  </a:lnTo>
                  <a:lnTo>
                    <a:pt x="964691" y="0"/>
                  </a:lnTo>
                  <a:close/>
                </a:path>
              </a:pathLst>
            </a:custGeom>
            <a:solidFill>
              <a:srgbClr val="2C241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65200" y="-2"/>
            <a:ext cx="10442575" cy="6858000"/>
            <a:chOff x="961644" y="0"/>
            <a:chExt cx="10442575" cy="6858000"/>
          </a:xfrm>
        </p:grpSpPr>
        <p:sp>
          <p:nvSpPr>
            <p:cNvPr id="8" name="object 8"/>
            <p:cNvSpPr/>
            <p:nvPr/>
          </p:nvSpPr>
          <p:spPr>
            <a:xfrm>
              <a:off x="961644" y="0"/>
              <a:ext cx="45720" cy="6858000"/>
            </a:xfrm>
            <a:custGeom>
              <a:avLst/>
              <a:gdLst/>
              <a:ahLst/>
              <a:cxnLst/>
              <a:rect l="l" t="t" r="r" b="b"/>
              <a:pathLst>
                <a:path w="45719" h="6858000">
                  <a:moveTo>
                    <a:pt x="45719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45719" y="6858000"/>
                  </a:lnTo>
                  <a:lnTo>
                    <a:pt x="45719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1004316" y="0"/>
              <a:ext cx="10372725" cy="6858000"/>
            </a:xfrm>
            <a:custGeom>
              <a:avLst/>
              <a:gdLst/>
              <a:ahLst/>
              <a:cxnLst/>
              <a:rect l="l" t="t" r="r" b="b"/>
              <a:pathLst>
                <a:path w="10372725" h="6858000">
                  <a:moveTo>
                    <a:pt x="10372344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10372344" y="6858000"/>
                  </a:lnTo>
                  <a:lnTo>
                    <a:pt x="1037234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  <p:sp>
          <p:nvSpPr>
            <p:cNvPr id="10" name="object 10"/>
            <p:cNvSpPr/>
            <p:nvPr/>
          </p:nvSpPr>
          <p:spPr>
            <a:xfrm>
              <a:off x="11376660" y="0"/>
              <a:ext cx="27940" cy="6858000"/>
            </a:xfrm>
            <a:custGeom>
              <a:avLst/>
              <a:gdLst/>
              <a:ahLst/>
              <a:cxnLst/>
              <a:rect l="l" t="t" r="r" b="b"/>
              <a:pathLst>
                <a:path w="27940" h="6858000">
                  <a:moveTo>
                    <a:pt x="27431" y="0"/>
                  </a:moveTo>
                  <a:lnTo>
                    <a:pt x="0" y="0"/>
                  </a:lnTo>
                  <a:lnTo>
                    <a:pt x="0" y="6858000"/>
                  </a:lnTo>
                  <a:lnTo>
                    <a:pt x="27431" y="6858000"/>
                  </a:lnTo>
                  <a:lnTo>
                    <a:pt x="27431" y="0"/>
                  </a:lnTo>
                  <a:close/>
                </a:path>
              </a:pathLst>
            </a:custGeom>
            <a:solidFill>
              <a:srgbClr val="F88556"/>
            </a:solidFill>
          </p:spPr>
          <p:txBody>
            <a:bodyPr wrap="square" lIns="0" tIns="0" rIns="0" bIns="0" rtlCol="0"/>
            <a:lstStyle/>
            <a:p>
              <a:endParaRPr>
                <a:latin typeface="+mn-lt"/>
              </a:endParaRPr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27556" y="669493"/>
            <a:ext cx="22669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05" dirty="0">
                <a:solidFill>
                  <a:srgbClr val="F88556"/>
                </a:solidFill>
                <a:latin typeface="+mn-lt"/>
                <a:cs typeface="Lucida Sans Unicode"/>
              </a:rPr>
              <a:t>◤</a:t>
            </a:r>
            <a:endParaRPr sz="1800">
              <a:latin typeface="+mn-lt"/>
              <a:cs typeface="Lucida Sans Unicode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38072" y="1411224"/>
            <a:ext cx="9813290" cy="62865"/>
          </a:xfrm>
          <a:custGeom>
            <a:avLst/>
            <a:gdLst/>
            <a:ahLst/>
            <a:cxnLst/>
            <a:rect l="l" t="t" r="r" b="b"/>
            <a:pathLst>
              <a:path w="9813290" h="62865">
                <a:moveTo>
                  <a:pt x="9813036" y="0"/>
                </a:moveTo>
                <a:lnTo>
                  <a:pt x="0" y="0"/>
                </a:lnTo>
                <a:lnTo>
                  <a:pt x="0" y="62484"/>
                </a:lnTo>
                <a:lnTo>
                  <a:pt x="9813036" y="62484"/>
                </a:lnTo>
                <a:lnTo>
                  <a:pt x="9813036" y="0"/>
                </a:lnTo>
                <a:close/>
              </a:path>
            </a:pathLst>
          </a:custGeom>
          <a:solidFill>
            <a:srgbClr val="F88556"/>
          </a:solidFill>
        </p:spPr>
        <p:txBody>
          <a:bodyPr wrap="square" lIns="0" tIns="0" rIns="0" bIns="0" rtlCol="0"/>
          <a:lstStyle/>
          <a:p>
            <a:endParaRPr>
              <a:latin typeface="+mn-lt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2563" algn="r">
              <a:lnSpc>
                <a:spcPct val="100000"/>
              </a:lnSpc>
              <a:spcBef>
                <a:spcPts val="95"/>
              </a:spcBef>
            </a:pPr>
            <a:r>
              <a:rPr lang="tr-TR" dirty="0" smtClean="0">
                <a:latin typeface="+mn-lt"/>
              </a:rPr>
              <a:t>Kullanılabilirlik Saldırıları</a:t>
            </a:r>
            <a:endParaRPr spc="-10" dirty="0">
              <a:latin typeface="+mn-lt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78426" y="6081471"/>
            <a:ext cx="123111" cy="535305"/>
          </a:xfrm>
          <a:prstGeom prst="rect">
            <a:avLst/>
          </a:prstGeom>
        </p:spPr>
        <p:txBody>
          <a:bodyPr vert="vert" wrap="square" lIns="0" tIns="38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" spc="-10" dirty="0">
                <a:solidFill>
                  <a:srgbClr val="FFFFFF"/>
                </a:solidFill>
                <a:latin typeface="+mn-lt"/>
                <a:cs typeface="Microsoft Sans Serif"/>
              </a:rPr>
              <a:t>23.09.2025</a:t>
            </a:r>
            <a:endParaRPr sz="800">
              <a:latin typeface="+mn-lt"/>
              <a:cs typeface="Microsoft Sans Serif"/>
            </a:endParaRPr>
          </a:p>
        </p:txBody>
      </p:sp>
      <p:pic>
        <p:nvPicPr>
          <p:cNvPr id="14" name="Resim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6120" y="1763827"/>
            <a:ext cx="7976140" cy="460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68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202</TotalTime>
  <Words>80</Words>
  <Application>Microsoft Office PowerPoint</Application>
  <PresentationFormat>Geniş ekran</PresentationFormat>
  <Paragraphs>55</Paragraphs>
  <Slides>18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18</vt:i4>
      </vt:variant>
    </vt:vector>
  </HeadingPairs>
  <TitlesOfParts>
    <vt:vector size="23" baseType="lpstr">
      <vt:lpstr>Arial</vt:lpstr>
      <vt:lpstr>Calibri</vt:lpstr>
      <vt:lpstr>Lucida Sans Unicode</vt:lpstr>
      <vt:lpstr>Microsoft Sans Serif</vt:lpstr>
      <vt:lpstr>Office Theme</vt:lpstr>
      <vt:lpstr>Kablosuz Ağ Güvenliği</vt:lpstr>
      <vt:lpstr>Kablosuz Ağ Güvenliği</vt:lpstr>
      <vt:lpstr>WEP Kimlik Doğrulaması</vt:lpstr>
      <vt:lpstr>Kablosuz Ağ Saldırı Çeşitleri</vt:lpstr>
      <vt:lpstr>Erişim Kontrolü Saldırıları</vt:lpstr>
      <vt:lpstr>Gizlilik Saldırıları</vt:lpstr>
      <vt:lpstr>Bütünlük Doğrulama Saldırıları</vt:lpstr>
      <vt:lpstr>Kimlik Doğrulama Saldırıları</vt:lpstr>
      <vt:lpstr>Kullanılabilirlik Saldırıları</vt:lpstr>
      <vt:lpstr>PowerPoint Sunusu</vt:lpstr>
      <vt:lpstr>Saldırı Araçları</vt:lpstr>
      <vt:lpstr>Saldırı Araçları</vt:lpstr>
      <vt:lpstr>Saldırı Araçları</vt:lpstr>
      <vt:lpstr>Saldırı Araçları</vt:lpstr>
      <vt:lpstr>Saldırı Araçları</vt:lpstr>
      <vt:lpstr>Saldırı Araçları</vt:lpstr>
      <vt:lpstr>Saldırı Araçları</vt:lpstr>
      <vt:lpstr>Savunma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Esin Ünal</dc:creator>
  <cp:lastModifiedBy>Halil Arslan</cp:lastModifiedBy>
  <cp:revision>19</cp:revision>
  <dcterms:created xsi:type="dcterms:W3CDTF">2025-10-19T19:10:34Z</dcterms:created>
  <dcterms:modified xsi:type="dcterms:W3CDTF">2026-01-03T18:56:03Z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2025-09-23T00:00:00Z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2025-10-19T00:00:00Z</vt:filetime>
  </property>
  <property fmtid="{D5CDD505-2E9C-101B-9397-08002B2CF9AE}" pid="5" name="Producer">
    <vt:lpwstr>Microsoft® PowerPoint® 2016</vt:lpwstr>
  </property>
</Properties>
</file>